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Montserrat"/>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gc6f97216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c6f9721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c6f972163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97216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c6f972163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97216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c6f972163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97216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c6f972163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f97216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4407dcd4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4407dcd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c6f972163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6f97216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c6f972163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6f97216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9.jpg"/><Relationship Id="rId5"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6.jpg"/><Relationship Id="rId5" Type="http://schemas.openxmlformats.org/officeDocument/2006/relationships/image" Target="../media/image10.jpg"/><Relationship Id="rId6"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idx="4294967295" type="title"/>
          </p:nvPr>
        </p:nvSpPr>
        <p:spPr>
          <a:xfrm>
            <a:off x="5836250" y="1680900"/>
            <a:ext cx="3204000" cy="252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chemeClr val="accent1"/>
                </a:solidFill>
              </a:rPr>
              <a:t>Project 2018</a:t>
            </a:r>
            <a:endParaRPr sz="4800">
              <a:solidFill>
                <a:schemeClr val="accent1"/>
              </a:solidFill>
            </a:endParaRPr>
          </a:p>
        </p:txBody>
      </p:sp>
      <p:sp>
        <p:nvSpPr>
          <p:cNvPr id="59" name="Google Shape;59;p13"/>
          <p:cNvSpPr txBox="1"/>
          <p:nvPr>
            <p:ph idx="4294967295" type="subTitle"/>
          </p:nvPr>
        </p:nvSpPr>
        <p:spPr>
          <a:xfrm>
            <a:off x="5836250" y="4224225"/>
            <a:ext cx="3204000" cy="47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October 31, 2018</a:t>
            </a:r>
            <a:endParaRPr/>
          </a:p>
        </p:txBody>
      </p:sp>
      <p:pic>
        <p:nvPicPr>
          <p:cNvPr id="60" name="Google Shape;60;p13"/>
          <p:cNvPicPr preferRelativeResize="0"/>
          <p:nvPr/>
        </p:nvPicPr>
        <p:blipFill rotWithShape="1">
          <a:blip r:embed="rId3">
            <a:alphaModFix/>
          </a:blip>
          <a:srcRect b="0" l="6822" r="6814" t="0"/>
          <a:stretch/>
        </p:blipFill>
        <p:spPr>
          <a:xfrm>
            <a:off x="76200" y="70650"/>
            <a:ext cx="5760051" cy="5002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4294967295" type="body"/>
          </p:nvPr>
        </p:nvSpPr>
        <p:spPr>
          <a:xfrm>
            <a:off x="6562850" y="70650"/>
            <a:ext cx="2474400" cy="24636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1"/>
                </a:solidFill>
              </a:rPr>
              <a:t>HVAC work has continued inside the renovation. </a:t>
            </a:r>
            <a:r>
              <a:rPr lang="en">
                <a:solidFill>
                  <a:schemeClr val="accent1"/>
                </a:solidFill>
              </a:rPr>
              <a:t>Ventilation</a:t>
            </a:r>
            <a:r>
              <a:rPr lang="en">
                <a:solidFill>
                  <a:schemeClr val="accent1"/>
                </a:solidFill>
              </a:rPr>
              <a:t> ducts have been relocated. Return ducts added and new HP units installed.</a:t>
            </a:r>
            <a:endParaRPr>
              <a:solidFill>
                <a:schemeClr val="accent1"/>
              </a:solidFill>
            </a:endParaRPr>
          </a:p>
        </p:txBody>
      </p:sp>
      <p:pic>
        <p:nvPicPr>
          <p:cNvPr id="66" name="Google Shape;66;p14"/>
          <p:cNvPicPr preferRelativeResize="0"/>
          <p:nvPr/>
        </p:nvPicPr>
        <p:blipFill rotWithShape="1">
          <a:blip r:embed="rId3">
            <a:alphaModFix/>
          </a:blip>
          <a:srcRect b="7769" l="0" r="0" t="7778"/>
          <a:stretch/>
        </p:blipFill>
        <p:spPr>
          <a:xfrm>
            <a:off x="76200" y="70650"/>
            <a:ext cx="4442400" cy="5002199"/>
          </a:xfrm>
          <a:prstGeom prst="rect">
            <a:avLst/>
          </a:prstGeom>
          <a:noFill/>
          <a:ln>
            <a:noFill/>
          </a:ln>
        </p:spPr>
      </p:pic>
      <p:pic>
        <p:nvPicPr>
          <p:cNvPr id="67" name="Google Shape;67;p14"/>
          <p:cNvPicPr preferRelativeResize="0"/>
          <p:nvPr/>
        </p:nvPicPr>
        <p:blipFill rotWithShape="1">
          <a:blip r:embed="rId4">
            <a:alphaModFix/>
          </a:blip>
          <a:srcRect b="0" l="16789" r="16796" t="0"/>
          <a:stretch/>
        </p:blipFill>
        <p:spPr>
          <a:xfrm>
            <a:off x="4594800" y="70650"/>
            <a:ext cx="1891850" cy="2463598"/>
          </a:xfrm>
          <a:prstGeom prst="rect">
            <a:avLst/>
          </a:prstGeom>
          <a:noFill/>
          <a:ln>
            <a:noFill/>
          </a:ln>
        </p:spPr>
      </p:pic>
      <p:pic>
        <p:nvPicPr>
          <p:cNvPr id="68" name="Google Shape;68;p14"/>
          <p:cNvPicPr preferRelativeResize="0"/>
          <p:nvPr/>
        </p:nvPicPr>
        <p:blipFill rotWithShape="1">
          <a:blip r:embed="rId5">
            <a:alphaModFix/>
          </a:blip>
          <a:srcRect b="29206" l="0" r="0" t="29201"/>
          <a:stretch/>
        </p:blipFill>
        <p:spPr>
          <a:xfrm>
            <a:off x="4594800" y="2670975"/>
            <a:ext cx="4442400" cy="2401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b="0" l="16663" r="16656" t="0"/>
          <a:stretch/>
        </p:blipFill>
        <p:spPr>
          <a:xfrm>
            <a:off x="4571100" y="0"/>
            <a:ext cx="4572897" cy="5143503"/>
          </a:xfrm>
          <a:prstGeom prst="rect">
            <a:avLst/>
          </a:prstGeom>
          <a:noFill/>
          <a:ln>
            <a:noFill/>
          </a:ln>
        </p:spPr>
      </p:pic>
      <p:pic>
        <p:nvPicPr>
          <p:cNvPr id="74" name="Google Shape;74;p15"/>
          <p:cNvPicPr preferRelativeResize="0"/>
          <p:nvPr/>
        </p:nvPicPr>
        <p:blipFill>
          <a:blip r:embed="rId4">
            <a:alphaModFix/>
          </a:blip>
          <a:stretch>
            <a:fillRect/>
          </a:stretch>
        </p:blipFill>
        <p:spPr>
          <a:xfrm>
            <a:off x="152400" y="152400"/>
            <a:ext cx="4266301" cy="3199726"/>
          </a:xfrm>
          <a:prstGeom prst="rect">
            <a:avLst/>
          </a:prstGeom>
          <a:noFill/>
          <a:ln>
            <a:noFill/>
          </a:ln>
        </p:spPr>
      </p:pic>
      <p:sp>
        <p:nvSpPr>
          <p:cNvPr id="75" name="Google Shape;75;p15"/>
          <p:cNvSpPr txBox="1"/>
          <p:nvPr/>
        </p:nvSpPr>
        <p:spPr>
          <a:xfrm>
            <a:off x="299800" y="3611275"/>
            <a:ext cx="3965700" cy="12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unseen task of plumbing all of the sinks, restrooms and sprinklers has </a:t>
            </a:r>
            <a:r>
              <a:rPr lang="en"/>
              <a:t>occurred</a:t>
            </a:r>
            <a:r>
              <a:rPr lang="en"/>
              <a:t> each evening between the 1st floor ceiling grid and second </a:t>
            </a:r>
            <a:r>
              <a:rPr lang="en"/>
              <a:t>floor</a:t>
            </a:r>
            <a:r>
              <a:rPr lang="en"/>
              <a:t> slab.</a:t>
            </a:r>
            <a:endParaRPr/>
          </a:p>
          <a:p>
            <a:pPr indent="0" lvl="0" marL="0" rtl="0" algn="l">
              <a:spcBef>
                <a:spcPts val="0"/>
              </a:spcBef>
              <a:spcAft>
                <a:spcPts val="0"/>
              </a:spcAft>
              <a:buNone/>
            </a:pPr>
            <a:r>
              <a:rPr lang="en"/>
              <a:t>Lots of work that is needed but never seen.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12501" l="0" r="0" t="12501"/>
          <a:stretch/>
        </p:blipFill>
        <p:spPr>
          <a:xfrm>
            <a:off x="-200" y="0"/>
            <a:ext cx="9144402" cy="5143500"/>
          </a:xfrm>
          <a:prstGeom prst="rect">
            <a:avLst/>
          </a:prstGeom>
          <a:noFill/>
          <a:ln>
            <a:noFill/>
          </a:ln>
        </p:spPr>
      </p:pic>
      <p:sp>
        <p:nvSpPr>
          <p:cNvPr id="81" name="Google Shape;81;p16"/>
          <p:cNvSpPr txBox="1"/>
          <p:nvPr/>
        </p:nvSpPr>
        <p:spPr>
          <a:xfrm>
            <a:off x="5505475" y="272550"/>
            <a:ext cx="3325200" cy="8721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Picture taken at 16’ feet off of Westbound outside stripe. At the elevation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b="0" l="5100" r="5100" t="0"/>
          <a:stretch/>
        </p:blipFill>
        <p:spPr>
          <a:xfrm>
            <a:off x="76200" y="76200"/>
            <a:ext cx="2959493" cy="2471697"/>
          </a:xfrm>
          <a:prstGeom prst="rect">
            <a:avLst/>
          </a:prstGeom>
          <a:noFill/>
          <a:ln>
            <a:noFill/>
          </a:ln>
        </p:spPr>
      </p:pic>
      <p:pic>
        <p:nvPicPr>
          <p:cNvPr id="87" name="Google Shape;87;p17"/>
          <p:cNvPicPr preferRelativeResize="0"/>
          <p:nvPr/>
        </p:nvPicPr>
        <p:blipFill rotWithShape="1">
          <a:blip r:embed="rId4">
            <a:alphaModFix/>
          </a:blip>
          <a:srcRect b="0" l="5100" r="5100" t="0"/>
          <a:stretch/>
        </p:blipFill>
        <p:spPr>
          <a:xfrm>
            <a:off x="76200" y="2606675"/>
            <a:ext cx="2959503" cy="2471704"/>
          </a:xfrm>
          <a:prstGeom prst="rect">
            <a:avLst/>
          </a:prstGeom>
          <a:noFill/>
          <a:ln>
            <a:noFill/>
          </a:ln>
        </p:spPr>
      </p:pic>
      <p:pic>
        <p:nvPicPr>
          <p:cNvPr id="88" name="Google Shape;88;p17"/>
          <p:cNvPicPr preferRelativeResize="0"/>
          <p:nvPr/>
        </p:nvPicPr>
        <p:blipFill rotWithShape="1">
          <a:blip r:embed="rId5">
            <a:alphaModFix/>
          </a:blip>
          <a:srcRect b="18684" l="0" r="0" t="18678"/>
          <a:stretch/>
        </p:blipFill>
        <p:spPr>
          <a:xfrm>
            <a:off x="3092250" y="76200"/>
            <a:ext cx="5969702" cy="4985743"/>
          </a:xfrm>
          <a:prstGeom prst="rect">
            <a:avLst/>
          </a:prstGeom>
          <a:noFill/>
          <a:ln>
            <a:noFill/>
          </a:ln>
        </p:spPr>
      </p:pic>
      <p:sp>
        <p:nvSpPr>
          <p:cNvPr id="89" name="Google Shape;89;p17"/>
          <p:cNvSpPr txBox="1"/>
          <p:nvPr/>
        </p:nvSpPr>
        <p:spPr>
          <a:xfrm>
            <a:off x="3365975" y="2275775"/>
            <a:ext cx="2752800" cy="22758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Sitework and signage is ongoing and should finish up in the coming week or two. Striping, directionals, stop bars, signs and lot marking completion really add to the increased safety and functionality we will have in the new lot.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18684" l="0" r="0" t="18678"/>
          <a:stretch/>
        </p:blipFill>
        <p:spPr>
          <a:xfrm>
            <a:off x="6102450" y="76200"/>
            <a:ext cx="2959492" cy="2471695"/>
          </a:xfrm>
          <a:prstGeom prst="rect">
            <a:avLst/>
          </a:prstGeom>
          <a:noFill/>
          <a:ln>
            <a:noFill/>
          </a:ln>
        </p:spPr>
      </p:pic>
      <p:pic>
        <p:nvPicPr>
          <p:cNvPr id="95" name="Google Shape;95;p18"/>
          <p:cNvPicPr preferRelativeResize="0"/>
          <p:nvPr/>
        </p:nvPicPr>
        <p:blipFill rotWithShape="1">
          <a:blip r:embed="rId4">
            <a:alphaModFix/>
          </a:blip>
          <a:srcRect b="0" l="5100" r="5100" t="0"/>
          <a:stretch/>
        </p:blipFill>
        <p:spPr>
          <a:xfrm>
            <a:off x="6102450" y="2547900"/>
            <a:ext cx="2959503" cy="2471704"/>
          </a:xfrm>
          <a:prstGeom prst="rect">
            <a:avLst/>
          </a:prstGeom>
          <a:noFill/>
          <a:ln>
            <a:noFill/>
          </a:ln>
        </p:spPr>
      </p:pic>
      <p:pic>
        <p:nvPicPr>
          <p:cNvPr id="96" name="Google Shape;96;p18"/>
          <p:cNvPicPr preferRelativeResize="0"/>
          <p:nvPr/>
        </p:nvPicPr>
        <p:blipFill rotWithShape="1">
          <a:blip r:embed="rId5">
            <a:alphaModFix/>
          </a:blip>
          <a:srcRect b="0" l="5100" r="5100" t="0"/>
          <a:stretch/>
        </p:blipFill>
        <p:spPr>
          <a:xfrm>
            <a:off x="66950" y="78875"/>
            <a:ext cx="5969705" cy="49857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b="19441" l="0" r="0" t="19441"/>
          <a:stretch/>
        </p:blipFill>
        <p:spPr>
          <a:xfrm>
            <a:off x="83275" y="302950"/>
            <a:ext cx="2959500" cy="2411704"/>
          </a:xfrm>
          <a:prstGeom prst="rect">
            <a:avLst/>
          </a:prstGeom>
          <a:noFill/>
          <a:ln>
            <a:noFill/>
          </a:ln>
        </p:spPr>
      </p:pic>
      <p:pic>
        <p:nvPicPr>
          <p:cNvPr id="102" name="Google Shape;102;p19"/>
          <p:cNvPicPr preferRelativeResize="0"/>
          <p:nvPr/>
        </p:nvPicPr>
        <p:blipFill rotWithShape="1">
          <a:blip r:embed="rId4">
            <a:alphaModFix/>
          </a:blip>
          <a:srcRect b="0" l="3985" r="3976" t="0"/>
          <a:stretch/>
        </p:blipFill>
        <p:spPr>
          <a:xfrm>
            <a:off x="3098025" y="302950"/>
            <a:ext cx="2959473" cy="2411697"/>
          </a:xfrm>
          <a:prstGeom prst="rect">
            <a:avLst/>
          </a:prstGeom>
          <a:noFill/>
          <a:ln>
            <a:noFill/>
          </a:ln>
        </p:spPr>
      </p:pic>
      <p:pic>
        <p:nvPicPr>
          <p:cNvPr id="103" name="Google Shape;103;p19"/>
          <p:cNvPicPr preferRelativeResize="0"/>
          <p:nvPr/>
        </p:nvPicPr>
        <p:blipFill rotWithShape="1">
          <a:blip r:embed="rId5">
            <a:alphaModFix/>
          </a:blip>
          <a:srcRect b="0" l="3985" r="3976" t="0"/>
          <a:stretch/>
        </p:blipFill>
        <p:spPr>
          <a:xfrm>
            <a:off x="6112750" y="302950"/>
            <a:ext cx="2959498" cy="2411700"/>
          </a:xfrm>
          <a:prstGeom prst="rect">
            <a:avLst/>
          </a:prstGeom>
          <a:noFill/>
          <a:ln>
            <a:noFill/>
          </a:ln>
        </p:spPr>
      </p:pic>
      <p:sp>
        <p:nvSpPr>
          <p:cNvPr id="104" name="Google Shape;104;p19"/>
          <p:cNvSpPr txBox="1"/>
          <p:nvPr/>
        </p:nvSpPr>
        <p:spPr>
          <a:xfrm>
            <a:off x="258925" y="2916275"/>
            <a:ext cx="4047300" cy="20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Some challenges have arisen on steel placement and existing construction. These items have been corrected and answered. Work will resume as items in question are delivered. For the time being, ... moment connections have been made.</a:t>
            </a:r>
            <a:endParaRPr/>
          </a:p>
        </p:txBody>
      </p:sp>
      <p:pic>
        <p:nvPicPr>
          <p:cNvPr id="105" name="Google Shape;105;p19"/>
          <p:cNvPicPr preferRelativeResize="0"/>
          <p:nvPr/>
        </p:nvPicPr>
        <p:blipFill>
          <a:blip r:embed="rId6">
            <a:alphaModFix/>
          </a:blip>
          <a:stretch>
            <a:fillRect/>
          </a:stretch>
        </p:blipFill>
        <p:spPr>
          <a:xfrm>
            <a:off x="6176463" y="2869447"/>
            <a:ext cx="2832072" cy="2124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b="7769" l="0" r="0" t="7778"/>
          <a:stretch/>
        </p:blipFill>
        <p:spPr>
          <a:xfrm>
            <a:off x="76196" y="76200"/>
            <a:ext cx="4442400" cy="5002204"/>
          </a:xfrm>
          <a:prstGeom prst="rect">
            <a:avLst/>
          </a:prstGeom>
          <a:noFill/>
          <a:ln>
            <a:noFill/>
          </a:ln>
        </p:spPr>
      </p:pic>
      <p:pic>
        <p:nvPicPr>
          <p:cNvPr id="111" name="Google Shape;111;p20"/>
          <p:cNvPicPr preferRelativeResize="0"/>
          <p:nvPr/>
        </p:nvPicPr>
        <p:blipFill rotWithShape="1">
          <a:blip r:embed="rId4">
            <a:alphaModFix/>
          </a:blip>
          <a:srcRect b="7769" l="0" r="0" t="7778"/>
          <a:stretch/>
        </p:blipFill>
        <p:spPr>
          <a:xfrm>
            <a:off x="4613700" y="70650"/>
            <a:ext cx="4442404" cy="5002199"/>
          </a:xfrm>
          <a:prstGeom prst="rect">
            <a:avLst/>
          </a:prstGeom>
          <a:noFill/>
          <a:ln>
            <a:noFill/>
          </a:ln>
        </p:spPr>
      </p:pic>
      <p:sp>
        <p:nvSpPr>
          <p:cNvPr id="112" name="Google Shape;112;p20"/>
          <p:cNvSpPr txBox="1"/>
          <p:nvPr/>
        </p:nvSpPr>
        <p:spPr>
          <a:xfrm>
            <a:off x="4783225" y="558725"/>
            <a:ext cx="2166600" cy="3733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Positive directions have recently been made as well on some of the conditions internally that required extra attention. It is an absolute must to be patient and get things correct during this phase. As an example: The old junction box pictured, </a:t>
            </a:r>
            <a:r>
              <a:rPr lang="en"/>
              <a:t>appears</a:t>
            </a:r>
            <a:r>
              <a:rPr lang="en"/>
              <a:t> to have arced as wall coverings were added in the 90’s, before corrective action was taken to remove the power supply.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